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307" r:id="rId3"/>
    <p:sldId id="292" r:id="rId4"/>
    <p:sldId id="306" r:id="rId5"/>
    <p:sldId id="294" r:id="rId6"/>
    <p:sldId id="308" r:id="rId7"/>
    <p:sldId id="295" r:id="rId8"/>
    <p:sldId id="293" r:id="rId9"/>
  </p:sldIdLst>
  <p:sldSz cx="9144000" cy="6858000" type="screen4x3"/>
  <p:notesSz cx="6858000" cy="9947275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F02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867" autoAdjust="0"/>
    <p:restoredTop sz="92114" autoAdjust="0"/>
  </p:normalViewPr>
  <p:slideViewPr>
    <p:cSldViewPr>
      <p:cViewPr>
        <p:scale>
          <a:sx n="100" d="100"/>
          <a:sy n="100" d="100"/>
        </p:scale>
        <p:origin x="-864" y="43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-4008" y="-96"/>
      </p:cViewPr>
      <p:guideLst>
        <p:guide orient="horz" pos="3133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CE80B0F-28AD-40E8-8655-3A0566320CDD}" type="datetimeFigureOut">
              <a:rPr lang="ru-RU"/>
              <a:pPr>
                <a:defRPr/>
              </a:pPr>
              <a:t>27.02.2014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400"/>
            <a:ext cx="5486400" cy="44767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80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80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7EB05D9-92FF-470A-B19B-59DAA58500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83654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2109232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F89321-4AC8-46E5-AD93-5A57C8A26823}" type="datetimeFigureOut">
              <a:rPr lang="ru-RU"/>
              <a:pPr>
                <a:defRPr/>
              </a:pPr>
              <a:t>27.02.2014</a:t>
            </a:fld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12E5E7-DB34-4C6E-989D-D3A8C7A4B8B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7"/>
          <p:cNvSpPr/>
          <p:nvPr userDrawn="1"/>
        </p:nvSpPr>
        <p:spPr>
          <a:xfrm>
            <a:off x="4352925" y="623888"/>
            <a:ext cx="4572000" cy="33813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b="1" i="1" dirty="0" err="1">
                <a:latin typeface="+mn-lt"/>
                <a:cs typeface="+mn-cs"/>
              </a:rPr>
              <a:t>Рекрутинг</a:t>
            </a:r>
            <a:r>
              <a:rPr lang="ru-RU" sz="800" b="1" i="1" dirty="0">
                <a:latin typeface="+mn-lt"/>
                <a:cs typeface="+mn-cs"/>
              </a:rPr>
              <a:t> -  поиск и подбор зарубежных преподавателей для образовательных учреждений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b="1" i="1" dirty="0">
                <a:latin typeface="+mn-lt"/>
                <a:cs typeface="+mn-cs"/>
              </a:rPr>
              <a:t>Профиль – преподаватели, носители английского языка из Великобритании, Канады, США</a:t>
            </a:r>
          </a:p>
        </p:txBody>
      </p:sp>
      <p:pic>
        <p:nvPicPr>
          <p:cNvPr id="5" name="Рисунок 8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7307263" y="52388"/>
            <a:ext cx="165735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5381D8-5B52-4373-884F-A031ADF63017}" type="datetimeFigureOut">
              <a:rPr lang="ru-RU"/>
              <a:pPr>
                <a:defRPr/>
              </a:pPr>
              <a:t>27.02.2014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7893D1-5BE3-4A5A-B93C-FAF18298FEE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7"/>
          <p:cNvSpPr/>
          <p:nvPr userDrawn="1"/>
        </p:nvSpPr>
        <p:spPr>
          <a:xfrm>
            <a:off x="4352925" y="623888"/>
            <a:ext cx="4572000" cy="33813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b="1" i="1" dirty="0" err="1">
                <a:latin typeface="+mn-lt"/>
                <a:cs typeface="+mn-cs"/>
              </a:rPr>
              <a:t>Рекрутинг</a:t>
            </a:r>
            <a:r>
              <a:rPr lang="ru-RU" sz="800" b="1" i="1" dirty="0">
                <a:latin typeface="+mn-lt"/>
                <a:cs typeface="+mn-cs"/>
              </a:rPr>
              <a:t> -  поиск и подбор зарубежных преподавателей для образовательных учреждений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b="1" i="1" dirty="0">
                <a:latin typeface="+mn-lt"/>
                <a:cs typeface="+mn-cs"/>
              </a:rPr>
              <a:t>Профиль – преподаватели, носители английского языка из Великобритании, Канады, США</a:t>
            </a:r>
          </a:p>
        </p:txBody>
      </p:sp>
      <p:pic>
        <p:nvPicPr>
          <p:cNvPr id="5" name="Рисунок 8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7307263" y="52388"/>
            <a:ext cx="165735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D9757A-F815-48BD-B5A2-750B4DA2582F}" type="datetimeFigureOut">
              <a:rPr lang="ru-RU"/>
              <a:pPr>
                <a:defRPr/>
              </a:pPr>
              <a:t>27.02.2014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A47CFE-0831-4A1F-A01B-31C3126A64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8"/>
          <p:cNvSpPr/>
          <p:nvPr userDrawn="1"/>
        </p:nvSpPr>
        <p:spPr>
          <a:xfrm>
            <a:off x="4352925" y="623888"/>
            <a:ext cx="4572000" cy="33813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b="1" i="1" dirty="0" err="1">
                <a:latin typeface="+mn-lt"/>
                <a:cs typeface="+mn-cs"/>
              </a:rPr>
              <a:t>Рекрутинг</a:t>
            </a:r>
            <a:r>
              <a:rPr lang="ru-RU" sz="800" b="1" i="1" dirty="0">
                <a:latin typeface="+mn-lt"/>
                <a:cs typeface="+mn-cs"/>
              </a:rPr>
              <a:t> -  поиск и подбор зарубежных преподавателей для образовательных учреждений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b="1" i="1" dirty="0">
                <a:latin typeface="+mn-lt"/>
                <a:cs typeface="+mn-cs"/>
              </a:rPr>
              <a:t>Профиль – преподаватели, носители английского языка из Великобритании, Канады, США</a:t>
            </a:r>
          </a:p>
        </p:txBody>
      </p:sp>
      <p:pic>
        <p:nvPicPr>
          <p:cNvPr id="6" name="Рисунок 9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7307263" y="52388"/>
            <a:ext cx="165735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1AE60F-558E-4FF5-8348-27569C8C7E8C}" type="datetimeFigureOut">
              <a:rPr lang="ru-RU"/>
              <a:pPr>
                <a:defRPr/>
              </a:pPr>
              <a:t>27.02.2014</a:t>
            </a:fld>
            <a:endParaRPr lang="ru-RU"/>
          </a:p>
        </p:txBody>
      </p:sp>
      <p:sp>
        <p:nvSpPr>
          <p:cNvPr id="8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1C8C86-AEB3-4054-9A66-719287AD96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10"/>
          <p:cNvSpPr/>
          <p:nvPr userDrawn="1"/>
        </p:nvSpPr>
        <p:spPr>
          <a:xfrm>
            <a:off x="4352925" y="623888"/>
            <a:ext cx="4572000" cy="33813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b="1" i="1" dirty="0" err="1">
                <a:latin typeface="+mn-lt"/>
                <a:cs typeface="+mn-cs"/>
              </a:rPr>
              <a:t>Рекрутинг</a:t>
            </a:r>
            <a:r>
              <a:rPr lang="ru-RU" sz="800" b="1" i="1" dirty="0">
                <a:latin typeface="+mn-lt"/>
                <a:cs typeface="+mn-cs"/>
              </a:rPr>
              <a:t> -  поиск и подбор зарубежных преподавателей для образовательных учреждений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b="1" i="1" dirty="0">
                <a:latin typeface="+mn-lt"/>
                <a:cs typeface="+mn-cs"/>
              </a:rPr>
              <a:t>Профиль – преподаватели, носители английского языка из Великобритании, Канады, США</a:t>
            </a:r>
          </a:p>
        </p:txBody>
      </p:sp>
      <p:pic>
        <p:nvPicPr>
          <p:cNvPr id="8" name="Рисунок 11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7307263" y="52388"/>
            <a:ext cx="165735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9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5F9BAA-FE85-4949-B39A-1A8536B5B81E}" type="datetimeFigureOut">
              <a:rPr lang="ru-RU"/>
              <a:pPr>
                <a:defRPr/>
              </a:pPr>
              <a:t>27.02.2014</a:t>
            </a:fld>
            <a:endParaRPr lang="ru-RU"/>
          </a:p>
        </p:txBody>
      </p:sp>
      <p:sp>
        <p:nvSpPr>
          <p:cNvPr id="10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AC4A66-7B82-4542-B533-C8CF9A0FE3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6"/>
          <p:cNvSpPr/>
          <p:nvPr userDrawn="1"/>
        </p:nvSpPr>
        <p:spPr>
          <a:xfrm>
            <a:off x="4352925" y="623888"/>
            <a:ext cx="4572000" cy="33813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b="1" i="1" dirty="0" err="1">
                <a:latin typeface="+mn-lt"/>
                <a:cs typeface="+mn-cs"/>
              </a:rPr>
              <a:t>Рекрутинг</a:t>
            </a:r>
            <a:r>
              <a:rPr lang="ru-RU" sz="800" b="1" i="1" dirty="0">
                <a:latin typeface="+mn-lt"/>
                <a:cs typeface="+mn-cs"/>
              </a:rPr>
              <a:t> -  поиск и подбор зарубежных преподавателей для образовательных учреждений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b="1" i="1" dirty="0">
                <a:latin typeface="+mn-lt"/>
                <a:cs typeface="+mn-cs"/>
              </a:rPr>
              <a:t>Профиль – преподаватели, носители английского языка из Великобритании, Канады, США</a:t>
            </a:r>
          </a:p>
        </p:txBody>
      </p:sp>
      <p:pic>
        <p:nvPicPr>
          <p:cNvPr id="4" name="Рисунок 7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7307263" y="52388"/>
            <a:ext cx="165735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5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7C727E-B39A-4ABF-8DCA-98F00A84F8B1}" type="datetimeFigureOut">
              <a:rPr lang="ru-RU"/>
              <a:pPr>
                <a:defRPr/>
              </a:pPr>
              <a:t>27.02.2014</a:t>
            </a:fld>
            <a:endParaRPr lang="ru-RU"/>
          </a:p>
        </p:txBody>
      </p:sp>
      <p:sp>
        <p:nvSpPr>
          <p:cNvPr id="6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DF3AF9-0966-44C7-89FC-9FEDA6CFF4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5"/>
          <p:cNvSpPr/>
          <p:nvPr userDrawn="1"/>
        </p:nvSpPr>
        <p:spPr>
          <a:xfrm>
            <a:off x="4352925" y="623888"/>
            <a:ext cx="4572000" cy="33813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b="1" i="1" dirty="0" err="1">
                <a:latin typeface="+mn-lt"/>
                <a:cs typeface="+mn-cs"/>
              </a:rPr>
              <a:t>Рекрутинг</a:t>
            </a:r>
            <a:r>
              <a:rPr lang="ru-RU" sz="800" b="1" i="1" dirty="0">
                <a:latin typeface="+mn-lt"/>
                <a:cs typeface="+mn-cs"/>
              </a:rPr>
              <a:t> -  поиск и подбор зарубежных преподавателей для образовательных учреждений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b="1" i="1" dirty="0">
                <a:latin typeface="+mn-lt"/>
                <a:cs typeface="+mn-cs"/>
              </a:rPr>
              <a:t>Профиль – преподаватели, носители английского языка из Великобритании, Канады, США</a:t>
            </a:r>
          </a:p>
        </p:txBody>
      </p:sp>
      <p:pic>
        <p:nvPicPr>
          <p:cNvPr id="3" name="Рисунок 6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7307263" y="52388"/>
            <a:ext cx="165735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12B4F5-7ABC-43FD-B883-7D697502B441}" type="datetimeFigureOut">
              <a:rPr lang="ru-RU"/>
              <a:pPr>
                <a:defRPr/>
              </a:pPr>
              <a:t>27.02.2014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7DB44E-4D78-4C9D-8A20-6479D093C2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8"/>
          <p:cNvSpPr/>
          <p:nvPr userDrawn="1"/>
        </p:nvSpPr>
        <p:spPr>
          <a:xfrm>
            <a:off x="4352925" y="623888"/>
            <a:ext cx="4572000" cy="33813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b="1" i="1" dirty="0" err="1">
                <a:latin typeface="+mn-lt"/>
                <a:cs typeface="+mn-cs"/>
              </a:rPr>
              <a:t>Рекрутинг</a:t>
            </a:r>
            <a:r>
              <a:rPr lang="ru-RU" sz="800" b="1" i="1" dirty="0">
                <a:latin typeface="+mn-lt"/>
                <a:cs typeface="+mn-cs"/>
              </a:rPr>
              <a:t> -  поиск и подбор зарубежных преподавателей для образовательных учреждений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b="1" i="1" dirty="0">
                <a:latin typeface="+mn-lt"/>
                <a:cs typeface="+mn-cs"/>
              </a:rPr>
              <a:t>Профиль – преподаватели, носители английского языка из Великобритании, Канады, США</a:t>
            </a:r>
          </a:p>
        </p:txBody>
      </p:sp>
      <p:pic>
        <p:nvPicPr>
          <p:cNvPr id="6" name="Рисунок 9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7307263" y="52388"/>
            <a:ext cx="165735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5B2043-C9A8-4894-8B9F-2BD4FBC19323}" type="datetimeFigureOut">
              <a:rPr lang="ru-RU"/>
              <a:pPr>
                <a:defRPr/>
              </a:pPr>
              <a:t>27.02.2014</a:t>
            </a:fld>
            <a:endParaRPr lang="ru-RU"/>
          </a:p>
        </p:txBody>
      </p:sp>
      <p:sp>
        <p:nvSpPr>
          <p:cNvPr id="8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CE54AE-91F1-4DCF-A057-C9C7605BDF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8"/>
          <p:cNvSpPr/>
          <p:nvPr userDrawn="1"/>
        </p:nvSpPr>
        <p:spPr>
          <a:xfrm>
            <a:off x="4352925" y="623888"/>
            <a:ext cx="4572000" cy="33813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b="1" i="1" dirty="0" err="1">
                <a:latin typeface="+mn-lt"/>
                <a:cs typeface="+mn-cs"/>
              </a:rPr>
              <a:t>Рекрутинг</a:t>
            </a:r>
            <a:r>
              <a:rPr lang="ru-RU" sz="800" b="1" i="1" dirty="0">
                <a:latin typeface="+mn-lt"/>
                <a:cs typeface="+mn-cs"/>
              </a:rPr>
              <a:t> -  поиск и подбор зарубежных преподавателей для образовательных учреждений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b="1" i="1" dirty="0">
                <a:latin typeface="+mn-lt"/>
                <a:cs typeface="+mn-cs"/>
              </a:rPr>
              <a:t>Профиль – преподаватели, носители английского языка из Великобритании, Канады, США</a:t>
            </a:r>
          </a:p>
        </p:txBody>
      </p:sp>
      <p:pic>
        <p:nvPicPr>
          <p:cNvPr id="6" name="Рисунок 9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7307263" y="52388"/>
            <a:ext cx="165735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7F6DBC-07DC-454A-8736-7F2417BED77C}" type="datetimeFigureOut">
              <a:rPr lang="ru-RU"/>
              <a:pPr>
                <a:defRPr/>
              </a:pPr>
              <a:t>27.02.2014</a:t>
            </a:fld>
            <a:endParaRPr lang="ru-RU"/>
          </a:p>
        </p:txBody>
      </p:sp>
      <p:sp>
        <p:nvSpPr>
          <p:cNvPr id="8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D489C1-F8D7-40CB-BCD3-E2E95D1460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7"/>
          <p:cNvSpPr/>
          <p:nvPr userDrawn="1"/>
        </p:nvSpPr>
        <p:spPr>
          <a:xfrm>
            <a:off x="4352925" y="623888"/>
            <a:ext cx="4572000" cy="33813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b="1" i="1" dirty="0" err="1">
                <a:latin typeface="+mn-lt"/>
                <a:cs typeface="+mn-cs"/>
              </a:rPr>
              <a:t>Рекрутинг</a:t>
            </a:r>
            <a:r>
              <a:rPr lang="ru-RU" sz="800" b="1" i="1" dirty="0">
                <a:latin typeface="+mn-lt"/>
                <a:cs typeface="+mn-cs"/>
              </a:rPr>
              <a:t> -  поиск и подбор зарубежных преподавателей для образовательных учреждений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b="1" i="1" dirty="0">
                <a:latin typeface="+mn-lt"/>
                <a:cs typeface="+mn-cs"/>
              </a:rPr>
              <a:t>Профиль – преподаватели, носители английского языка из Великобритании, Канады, США</a:t>
            </a:r>
          </a:p>
        </p:txBody>
      </p:sp>
      <p:pic>
        <p:nvPicPr>
          <p:cNvPr id="5" name="Рисунок 8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7307263" y="52388"/>
            <a:ext cx="165735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7218EE-0C49-4BCD-BFDB-5A1D2E4CBBF8}" type="datetimeFigureOut">
              <a:rPr lang="ru-RU"/>
              <a:pPr>
                <a:defRPr/>
              </a:pPr>
              <a:t>27.02.2014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25D612-EF0E-4E89-B099-10F3C03FCB6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7"/>
          <p:cNvSpPr/>
          <p:nvPr userDrawn="1"/>
        </p:nvSpPr>
        <p:spPr>
          <a:xfrm>
            <a:off x="4352925" y="623888"/>
            <a:ext cx="4572000" cy="33813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b="1" i="1" dirty="0" err="1">
                <a:latin typeface="+mn-lt"/>
                <a:cs typeface="+mn-cs"/>
              </a:rPr>
              <a:t>Рекрутинг</a:t>
            </a:r>
            <a:r>
              <a:rPr lang="ru-RU" sz="800" b="1" i="1" dirty="0">
                <a:latin typeface="+mn-lt"/>
                <a:cs typeface="+mn-cs"/>
              </a:rPr>
              <a:t> -  поиск и подбор зарубежных преподавателей для образовательных учреждений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b="1" i="1" dirty="0">
                <a:latin typeface="+mn-lt"/>
                <a:cs typeface="+mn-cs"/>
              </a:rPr>
              <a:t>Профиль – преподаватели, носители английского языка из Великобритании, Канады, США</a:t>
            </a:r>
          </a:p>
        </p:txBody>
      </p:sp>
      <p:pic>
        <p:nvPicPr>
          <p:cNvPr id="5" name="Рисунок 8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7307263" y="52388"/>
            <a:ext cx="165735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5BF5E6-8482-46A6-9204-882C318FA508}" type="datetimeFigureOut">
              <a:rPr lang="ru-RU"/>
              <a:pPr>
                <a:defRPr/>
              </a:pPr>
              <a:t>27.02.2014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5DD31B-00DF-430F-85BE-ACB3CB9FA6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26AC91-B88E-4443-8970-0C897C71276F}" type="datetimeFigureOut">
              <a:rPr lang="ru-RU"/>
              <a:pPr>
                <a:defRPr/>
              </a:pPr>
              <a:t>27.02.2014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3185056-17F1-4FDC-B75F-CC9296BB8C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Нижний колонтитул 4"/>
          <p:cNvSpPr txBox="1">
            <a:spLocks/>
          </p:cNvSpPr>
          <p:nvPr userDrawn="1"/>
        </p:nvSpPr>
        <p:spPr>
          <a:xfrm>
            <a:off x="5868144" y="188640"/>
            <a:ext cx="2895600" cy="365125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800"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ru-RU" dirty="0" smtClean="0"/>
              <a:t>ГБОУ гимназия № 1534</a:t>
            </a:r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image" Target="../media/image6.jpg"/><Relationship Id="rId7" Type="http://schemas.openxmlformats.org/officeDocument/2006/relationships/image" Target="../media/image1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10" Type="http://schemas.openxmlformats.org/officeDocument/2006/relationships/image" Target="../media/image13.jpg"/><Relationship Id="rId4" Type="http://schemas.openxmlformats.org/officeDocument/2006/relationships/image" Target="../media/image7.jpg"/><Relationship Id="rId9" Type="http://schemas.openxmlformats.org/officeDocument/2006/relationships/image" Target="../media/image12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Подзаголовок 2"/>
          <p:cNvSpPr txBox="1">
            <a:spLocks/>
          </p:cNvSpPr>
          <p:nvPr/>
        </p:nvSpPr>
        <p:spPr bwMode="auto">
          <a:xfrm>
            <a:off x="611188" y="1485007"/>
            <a:ext cx="7705725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buFont typeface="Arial" charset="0"/>
              <a:buNone/>
            </a:pPr>
            <a:endParaRPr lang="ru-RU" sz="1200" b="1" dirty="0">
              <a:latin typeface="Calibri" pitchFamily="34" charset="0"/>
            </a:endParaRPr>
          </a:p>
          <a:p>
            <a:pPr algn="ctr">
              <a:spcBef>
                <a:spcPct val="20000"/>
              </a:spcBef>
              <a:buFont typeface="Arial" charset="0"/>
              <a:buNone/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Формирование групп дополнительного платного образования:</a:t>
            </a:r>
          </a:p>
          <a:p>
            <a:pPr algn="ctr">
              <a:spcBef>
                <a:spcPct val="20000"/>
              </a:spcBef>
              <a:buFont typeface="Arial" charset="0"/>
              <a:buNone/>
            </a:pP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20000"/>
              </a:spcBef>
              <a:buFont typeface="Arial" charset="0"/>
              <a:buNone/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английский с носителем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языка</a:t>
            </a:r>
          </a:p>
          <a:p>
            <a:pPr algn="ctr">
              <a:spcBef>
                <a:spcPct val="20000"/>
              </a:spcBef>
              <a:buFont typeface="Arial" charset="0"/>
              <a:buNone/>
            </a:pP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39" name="Рисунок 3"/>
          <p:cNvPicPr>
            <a:picLocks noChangeAspect="1"/>
          </p:cNvPicPr>
          <p:nvPr/>
        </p:nvPicPr>
        <p:blipFill>
          <a:blip r:embed="rId2"/>
          <a:srcRect b="12279"/>
          <a:stretch>
            <a:fillRect/>
          </a:stretch>
        </p:blipFill>
        <p:spPr bwMode="auto">
          <a:xfrm>
            <a:off x="2936875" y="4725119"/>
            <a:ext cx="2859088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2879167" y="3933056"/>
            <a:ext cx="30430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buFont typeface="Arial" charset="0"/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возраст детей от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7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до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15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лет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3"/>
          <p:cNvSpPr txBox="1">
            <a:spLocks noChangeArrowheads="1"/>
          </p:cNvSpPr>
          <p:nvPr/>
        </p:nvSpPr>
        <p:spPr bwMode="auto">
          <a:xfrm>
            <a:off x="322263" y="908720"/>
            <a:ext cx="8440737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ru-RU" dirty="0">
                <a:latin typeface="Calibri" pitchFamily="34" charset="0"/>
              </a:rPr>
              <a:t>	</a:t>
            </a:r>
          </a:p>
          <a:p>
            <a:pPr algn="ctr"/>
            <a:r>
              <a:rPr lang="ru-RU" sz="2400" dirty="0">
                <a:solidFill>
                  <a:srgbClr val="FF0000"/>
                </a:solidFill>
                <a:latin typeface="Calibri" pitchFamily="34" charset="0"/>
              </a:rPr>
              <a:t>Курс программы обучения </a:t>
            </a:r>
            <a:r>
              <a:rPr lang="ru-RU" sz="2400" dirty="0" smtClean="0">
                <a:solidFill>
                  <a:srgbClr val="FF0000"/>
                </a:solidFill>
                <a:latin typeface="Calibri" pitchFamily="34" charset="0"/>
              </a:rPr>
              <a:t>на 2014-2015 гг</a:t>
            </a:r>
            <a:r>
              <a:rPr lang="ru-RU" sz="2400" dirty="0">
                <a:solidFill>
                  <a:srgbClr val="FF0000"/>
                </a:solidFill>
                <a:latin typeface="Calibri" pitchFamily="34" charset="0"/>
              </a:rPr>
              <a:t>.</a:t>
            </a:r>
            <a:endParaRPr lang="ru-RU" sz="2400" dirty="0" smtClean="0">
              <a:solidFill>
                <a:srgbClr val="FF0000"/>
              </a:solidFill>
              <a:latin typeface="Calibri" pitchFamily="34" charset="0"/>
            </a:endParaRPr>
          </a:p>
        </p:txBody>
      </p:sp>
      <p:graphicFrame>
        <p:nvGraphicFramePr>
          <p:cNvPr id="15423" name="Group 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8206740"/>
              </p:ext>
            </p:extLst>
          </p:nvPr>
        </p:nvGraphicFramePr>
        <p:xfrm>
          <a:off x="179512" y="1722576"/>
          <a:ext cx="8856984" cy="4010680"/>
        </p:xfrm>
        <a:graphic>
          <a:graphicData uri="http://schemas.openxmlformats.org/drawingml/2006/table">
            <a:tbl>
              <a:tblPr/>
              <a:tblGrid>
                <a:gridCol w="3985783"/>
                <a:gridCol w="2638953"/>
                <a:gridCol w="2232248"/>
              </a:tblGrid>
              <a:tr h="34260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Месяц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Дни занятий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Кол-во занятий в месяц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ru-RU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Arial" charset="0"/>
                        </a:rPr>
                        <a:t>Сентябрь 2014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ru-RU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Arial" charset="0"/>
                        </a:rPr>
                        <a:t>10,12,17,19,24,26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ru-RU" sz="18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Arial" charset="0"/>
                        </a:rPr>
                        <a:t>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ru-RU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Arial" charset="0"/>
                        </a:rPr>
                        <a:t>Октябрь 2014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ru-RU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Arial" charset="0"/>
                        </a:rPr>
                        <a:t>1,3,8,10,15,17,22,24,29,31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ru-RU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Arial" charset="0"/>
                        </a:rPr>
                        <a:t>10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ru-RU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Arial" charset="0"/>
                        </a:rPr>
                        <a:t>Ноябрь 2014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ru-RU" sz="18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Arial" charset="0"/>
                        </a:rPr>
                        <a:t>5,7,12,14,19,21,26,28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ru-RU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Arial" charset="0"/>
                        </a:rPr>
                        <a:t>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9423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ru-RU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Arial" charset="0"/>
                        </a:rPr>
                        <a:t>Декабрь 2014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ru-RU" sz="18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Arial" charset="0"/>
                        </a:rPr>
                        <a:t>3,5,10,12,17,19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ru-RU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Arial" charset="0"/>
                        </a:rPr>
                        <a:t>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2499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ru-RU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Arial" charset="0"/>
                        </a:rPr>
                        <a:t>Январь 2015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ru-RU" sz="18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Arial" charset="0"/>
                        </a:rPr>
                        <a:t>14,16,21,23,28,30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ru-RU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Arial" charset="0"/>
                        </a:rPr>
                        <a:t>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6559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ru-RU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Arial" charset="0"/>
                        </a:rPr>
                        <a:t>Февраль 2015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ru-RU" sz="18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Arial" charset="0"/>
                        </a:rPr>
                        <a:t>4,6,11,13,18,20,25,27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ru-RU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Arial" charset="0"/>
                        </a:rPr>
                        <a:t>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7115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ru-RU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Arial" charset="0"/>
                        </a:rPr>
                        <a:t>Март 2015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ru-RU" sz="18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Arial" charset="0"/>
                        </a:rPr>
                        <a:t>4,6,11,13,18,20,25,27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ru-RU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Arial" charset="0"/>
                        </a:rPr>
                        <a:t>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ru-RU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Arial" charset="0"/>
                        </a:rPr>
                        <a:t>Апрель 2015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ru-RU" sz="18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Arial" charset="0"/>
                        </a:rPr>
                        <a:t>1,3,8,10,15,17,22,24,29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ru-RU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Arial" charset="0"/>
                        </a:rPr>
                        <a:t>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6259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ru-RU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Arial" charset="0"/>
                        </a:rPr>
                        <a:t>Май 2015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ru-RU" sz="18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Arial" charset="0"/>
                        </a:rPr>
                        <a:t>6,8,13,15,20,22,27,29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ru-RU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Arial" charset="0"/>
                        </a:rPr>
                        <a:t>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Количество </a:t>
                      </a:r>
                      <a:r>
                        <a:rPr kumimoji="0" lang="ru-RU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ак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/часов за 2014-2015гг.: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69</a:t>
                      </a: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5413" name="Прямоугольник 9"/>
          <p:cNvSpPr>
            <a:spLocks noChangeArrowheads="1"/>
          </p:cNvSpPr>
          <p:nvPr/>
        </p:nvSpPr>
        <p:spPr bwMode="auto">
          <a:xfrm>
            <a:off x="179512" y="6228020"/>
            <a:ext cx="6769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dirty="0">
                <a:latin typeface="Calibri" pitchFamily="34" charset="0"/>
              </a:rPr>
              <a:t>Среднее количество занятий в месяц:     </a:t>
            </a:r>
            <a:r>
              <a:rPr lang="ru-RU" u="sng" dirty="0" smtClean="0">
                <a:latin typeface="Calibri" pitchFamily="34" charset="0"/>
              </a:rPr>
              <a:t>7,5 </a:t>
            </a:r>
            <a:r>
              <a:rPr lang="ru-RU" u="sng" dirty="0">
                <a:latin typeface="Calibri" pitchFamily="34" charset="0"/>
              </a:rPr>
              <a:t>академических </a:t>
            </a:r>
            <a:r>
              <a:rPr lang="ru-RU" u="sng" dirty="0" smtClean="0">
                <a:latin typeface="Calibri" pitchFamily="34" charset="0"/>
              </a:rPr>
              <a:t>часа</a:t>
            </a:r>
            <a:endParaRPr lang="ru-RU" u="sng" dirty="0">
              <a:latin typeface="Calibri" pitchFamily="34" charset="0"/>
            </a:endParaRPr>
          </a:p>
        </p:txBody>
      </p:sp>
      <p:pic>
        <p:nvPicPr>
          <p:cNvPr id="15414" name="Рисунок 1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22109" y="5588273"/>
            <a:ext cx="814387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63710" y="5517232"/>
            <a:ext cx="8440738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ru-RU" dirty="0">
                <a:latin typeface="Calibri" pitchFamily="34" charset="0"/>
              </a:rPr>
              <a:t>	</a:t>
            </a:r>
          </a:p>
          <a:p>
            <a:r>
              <a:rPr lang="ru-RU" dirty="0">
                <a:latin typeface="Calibri" pitchFamily="34" charset="0"/>
              </a:rPr>
              <a:t>Дни проведения занятий:                             </a:t>
            </a:r>
            <a:r>
              <a:rPr lang="ru-RU" dirty="0" smtClean="0">
                <a:latin typeface="Calibri" pitchFamily="34" charset="0"/>
              </a:rPr>
              <a:t>среда </a:t>
            </a:r>
            <a:r>
              <a:rPr lang="ru-RU" dirty="0">
                <a:latin typeface="Calibri" pitchFamily="34" charset="0"/>
              </a:rPr>
              <a:t>/ пятница</a:t>
            </a:r>
          </a:p>
          <a:p>
            <a:endParaRPr lang="ru-RU" sz="2000" dirty="0">
              <a:latin typeface="Calibri" pitchFamily="34" charset="0"/>
            </a:endParaRPr>
          </a:p>
          <a:p>
            <a:endParaRPr lang="ru-RU" sz="2000" dirty="0">
              <a:latin typeface="Calibri" pitchFamily="34" charset="0"/>
            </a:endParaRPr>
          </a:p>
          <a:p>
            <a:endParaRPr lang="ru-RU" sz="20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627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3"/>
          <p:cNvSpPr txBox="1">
            <a:spLocks noChangeArrowheads="1"/>
          </p:cNvSpPr>
          <p:nvPr/>
        </p:nvSpPr>
        <p:spPr bwMode="auto">
          <a:xfrm>
            <a:off x="322263" y="1196802"/>
            <a:ext cx="8440737" cy="792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ru-RU" dirty="0">
                <a:latin typeface="Calibri" pitchFamily="34" charset="0"/>
              </a:rPr>
              <a:t>	</a:t>
            </a:r>
          </a:p>
          <a:p>
            <a:pPr algn="ctr"/>
            <a:r>
              <a:rPr lang="ru-RU" sz="2400" dirty="0">
                <a:solidFill>
                  <a:srgbClr val="FF0000"/>
                </a:solidFill>
                <a:latin typeface="Calibri" pitchFamily="34" charset="0"/>
              </a:rPr>
              <a:t>Условия программы обучения в 2014г. </a:t>
            </a:r>
          </a:p>
        </p:txBody>
      </p:sp>
      <p:sp>
        <p:nvSpPr>
          <p:cNvPr id="16386" name="Rectangle 3"/>
          <p:cNvSpPr txBox="1">
            <a:spLocks noChangeArrowheads="1"/>
          </p:cNvSpPr>
          <p:nvPr/>
        </p:nvSpPr>
        <p:spPr bwMode="auto">
          <a:xfrm>
            <a:off x="322263" y="1894160"/>
            <a:ext cx="8642225" cy="477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ru-RU" dirty="0">
                <a:latin typeface="Calibri" pitchFamily="34" charset="0"/>
              </a:rPr>
              <a:t>	</a:t>
            </a:r>
          </a:p>
          <a:p>
            <a:r>
              <a:rPr lang="ru-RU" sz="2400" dirty="0">
                <a:latin typeface="Calibri" pitchFamily="34" charset="0"/>
              </a:rPr>
              <a:t>Стоимость занятий в месяц:                       </a:t>
            </a:r>
            <a:r>
              <a:rPr lang="ru-RU" sz="2400" dirty="0" smtClean="0">
                <a:latin typeface="Calibri" pitchFamily="34" charset="0"/>
              </a:rPr>
              <a:t>4500,0 </a:t>
            </a:r>
            <a:r>
              <a:rPr lang="ru-RU" sz="2400" dirty="0">
                <a:latin typeface="Calibri" pitchFamily="34" charset="0"/>
              </a:rPr>
              <a:t>рублей </a:t>
            </a:r>
          </a:p>
          <a:p>
            <a:endParaRPr lang="ru-RU" sz="2400" dirty="0">
              <a:latin typeface="Calibri" pitchFamily="34" charset="0"/>
            </a:endParaRPr>
          </a:p>
          <a:p>
            <a:endParaRPr lang="ru-RU" sz="2400" dirty="0">
              <a:latin typeface="Calibri" pitchFamily="34" charset="0"/>
            </a:endParaRPr>
          </a:p>
          <a:p>
            <a:r>
              <a:rPr lang="ru-RU" sz="2400" dirty="0">
                <a:latin typeface="Calibri" pitchFamily="34" charset="0"/>
              </a:rPr>
              <a:t>Среднее количество занятий в месяц:  </a:t>
            </a:r>
            <a:r>
              <a:rPr lang="ru-RU" sz="2400" dirty="0" smtClean="0">
                <a:latin typeface="Calibri" pitchFamily="34" charset="0"/>
              </a:rPr>
              <a:t>7,5 </a:t>
            </a:r>
            <a:r>
              <a:rPr lang="ru-RU" sz="2400" dirty="0">
                <a:latin typeface="Calibri" pitchFamily="34" charset="0"/>
              </a:rPr>
              <a:t>академических часов   					       </a:t>
            </a:r>
            <a:r>
              <a:rPr lang="ru-RU" sz="2400" dirty="0" smtClean="0">
                <a:latin typeface="Calibri" pitchFamily="34" charset="0"/>
              </a:rPr>
              <a:t>по </a:t>
            </a:r>
            <a:r>
              <a:rPr lang="ru-RU" sz="2400" dirty="0">
                <a:latin typeface="Calibri" pitchFamily="34" charset="0"/>
              </a:rPr>
              <a:t>45 минут</a:t>
            </a:r>
          </a:p>
          <a:p>
            <a:endParaRPr lang="ru-RU" sz="2400" dirty="0">
              <a:latin typeface="Calibri" pitchFamily="34" charset="0"/>
            </a:endParaRPr>
          </a:p>
          <a:p>
            <a:r>
              <a:rPr lang="ru-RU" sz="2400" dirty="0">
                <a:latin typeface="Calibri" pitchFamily="34" charset="0"/>
              </a:rPr>
              <a:t>Дата оплаты занятий: не позднее, чем за 10 календарных дней до начала следующего месяца занятий.</a:t>
            </a:r>
          </a:p>
          <a:p>
            <a:endParaRPr lang="ru-RU" sz="2400" dirty="0">
              <a:latin typeface="Calibri" pitchFamily="34" charset="0"/>
            </a:endParaRPr>
          </a:p>
          <a:p>
            <a:r>
              <a:rPr lang="ru-RU" sz="2400" dirty="0">
                <a:latin typeface="Calibri" pitchFamily="34" charset="0"/>
              </a:rPr>
              <a:t>Также родителям необходимо приобрести </a:t>
            </a:r>
          </a:p>
          <a:p>
            <a:r>
              <a:rPr lang="ru-RU" sz="2400" dirty="0">
                <a:latin typeface="Calibri" pitchFamily="34" charset="0"/>
              </a:rPr>
              <a:t>комплект учебников – </a:t>
            </a:r>
            <a:r>
              <a:rPr lang="ru-RU" sz="2400" dirty="0" smtClean="0">
                <a:latin typeface="Calibri" pitchFamily="34" charset="0"/>
              </a:rPr>
              <a:t>2 000,0 рублей </a:t>
            </a:r>
          </a:p>
          <a:p>
            <a:r>
              <a:rPr lang="ru-RU" sz="2400" dirty="0" smtClean="0">
                <a:latin typeface="Calibri" pitchFamily="34" charset="0"/>
              </a:rPr>
              <a:t>(на курс в 2014-2015 гг.).  </a:t>
            </a:r>
            <a:endParaRPr lang="ru-RU" sz="2400" dirty="0">
              <a:latin typeface="Calibri" pitchFamily="34" charset="0"/>
            </a:endParaRPr>
          </a:p>
          <a:p>
            <a:endParaRPr lang="ru-RU" sz="2400" dirty="0">
              <a:latin typeface="Calibri" pitchFamily="34" charset="0"/>
            </a:endParaRPr>
          </a:p>
          <a:p>
            <a:endParaRPr lang="ru-RU" sz="2400" dirty="0">
              <a:latin typeface="Calibri" pitchFamily="34" charset="0"/>
            </a:endParaRPr>
          </a:p>
          <a:p>
            <a:endParaRPr lang="ru-RU" dirty="0">
              <a:latin typeface="Calibri" pitchFamily="34" charset="0"/>
            </a:endParaRPr>
          </a:p>
          <a:p>
            <a:endParaRPr lang="ru-RU" dirty="0">
              <a:latin typeface="Calibri" pitchFamily="34" charset="0"/>
            </a:endParaRPr>
          </a:p>
        </p:txBody>
      </p:sp>
      <p:pic>
        <p:nvPicPr>
          <p:cNvPr id="16387" name="Рисунок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10350" y="5191125"/>
            <a:ext cx="21526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3"/>
          <p:cNvSpPr txBox="1">
            <a:spLocks noChangeArrowheads="1"/>
          </p:cNvSpPr>
          <p:nvPr/>
        </p:nvSpPr>
        <p:spPr bwMode="auto">
          <a:xfrm>
            <a:off x="322263" y="980778"/>
            <a:ext cx="8440737" cy="100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ru-RU" dirty="0">
                <a:latin typeface="Calibri" pitchFamily="34" charset="0"/>
              </a:rPr>
              <a:t>	</a:t>
            </a:r>
          </a:p>
          <a:p>
            <a:pPr algn="ctr"/>
            <a:r>
              <a:rPr lang="ru-RU" sz="2400" dirty="0" smtClean="0">
                <a:solidFill>
                  <a:srgbClr val="FF0000"/>
                </a:solidFill>
                <a:latin typeface="Calibri" pitchFamily="34" charset="0"/>
              </a:rPr>
              <a:t>Учебные пособия </a:t>
            </a:r>
            <a:endParaRPr lang="ru-RU" sz="2400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6386" name="Rectangle 3"/>
          <p:cNvSpPr txBox="1">
            <a:spLocks noChangeArrowheads="1"/>
          </p:cNvSpPr>
          <p:nvPr/>
        </p:nvSpPr>
        <p:spPr bwMode="auto">
          <a:xfrm>
            <a:off x="251520" y="1268760"/>
            <a:ext cx="1297409" cy="57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ru-RU" dirty="0" smtClean="0">
                <a:latin typeface="Calibri" pitchFamily="34" charset="0"/>
              </a:rPr>
              <a:t>1-4 класс</a:t>
            </a:r>
            <a:endParaRPr lang="ru-RU" sz="2400" dirty="0">
              <a:latin typeface="Calibri" pitchFamily="34" charset="0"/>
            </a:endParaRPr>
          </a:p>
          <a:p>
            <a:endParaRPr lang="ru-RU" sz="2400" dirty="0">
              <a:latin typeface="Calibri" pitchFamily="34" charset="0"/>
            </a:endParaRPr>
          </a:p>
          <a:p>
            <a:endParaRPr lang="ru-RU" dirty="0">
              <a:latin typeface="Calibri" pitchFamily="34" charset="0"/>
            </a:endParaRPr>
          </a:p>
          <a:p>
            <a:endParaRPr lang="ru-RU" dirty="0">
              <a:latin typeface="Calibri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441" y="1916832"/>
            <a:ext cx="1401223" cy="179356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8689" y="1916832"/>
            <a:ext cx="1401223" cy="179356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4767" y="1916832"/>
            <a:ext cx="1401223" cy="179356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1727" y="1916832"/>
            <a:ext cx="1402681" cy="1795431"/>
          </a:xfrm>
          <a:prstGeom prst="rect">
            <a:avLst/>
          </a:prstGeom>
        </p:spPr>
      </p:pic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218034" y="3933056"/>
            <a:ext cx="1297409" cy="57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ru-RU" dirty="0" smtClean="0">
                <a:latin typeface="Calibri" pitchFamily="34" charset="0"/>
              </a:rPr>
              <a:t>5-10 класс</a:t>
            </a:r>
            <a:endParaRPr lang="ru-RU" sz="2400" dirty="0">
              <a:latin typeface="Calibri" pitchFamily="34" charset="0"/>
            </a:endParaRPr>
          </a:p>
          <a:p>
            <a:endParaRPr lang="ru-RU" sz="2400" dirty="0">
              <a:latin typeface="Calibri" pitchFamily="34" charset="0"/>
            </a:endParaRPr>
          </a:p>
          <a:p>
            <a:endParaRPr lang="ru-RU" dirty="0">
              <a:latin typeface="Calibri" pitchFamily="34" charset="0"/>
            </a:endParaRPr>
          </a:p>
          <a:p>
            <a:endParaRPr lang="ru-RU" dirty="0">
              <a:latin typeface="Calibri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418" y="4460025"/>
            <a:ext cx="1428750" cy="18288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4460025"/>
            <a:ext cx="1428750" cy="18288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4426464"/>
            <a:ext cx="1428750" cy="18288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5053" y="4460025"/>
            <a:ext cx="1428750" cy="18288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4250" y="4460025"/>
            <a:ext cx="142875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404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3"/>
          <p:cNvSpPr txBox="1">
            <a:spLocks noChangeArrowheads="1"/>
          </p:cNvSpPr>
          <p:nvPr/>
        </p:nvSpPr>
        <p:spPr bwMode="auto">
          <a:xfrm>
            <a:off x="301625" y="1341140"/>
            <a:ext cx="84407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ru-RU" dirty="0">
                <a:latin typeface="Calibri" pitchFamily="34" charset="0"/>
              </a:rPr>
              <a:t>	</a:t>
            </a:r>
            <a:r>
              <a:rPr lang="ru-RU" sz="2400" dirty="0">
                <a:solidFill>
                  <a:srgbClr val="FF0000"/>
                </a:solidFill>
                <a:latin typeface="Calibri" pitchFamily="34" charset="0"/>
              </a:rPr>
              <a:t>Контроль за результатами обучения на </a:t>
            </a:r>
            <a:r>
              <a:rPr lang="ru-RU" sz="2400" dirty="0" smtClean="0">
                <a:solidFill>
                  <a:srgbClr val="FF0000"/>
                </a:solidFill>
                <a:latin typeface="Calibri" pitchFamily="34" charset="0"/>
              </a:rPr>
              <a:t>2014-2015гг</a:t>
            </a:r>
            <a:r>
              <a:rPr lang="ru-RU" sz="2400" dirty="0">
                <a:solidFill>
                  <a:srgbClr val="FF0000"/>
                </a:solidFill>
                <a:latin typeface="Calibri" pitchFamily="34" charset="0"/>
              </a:rPr>
              <a:t>.</a:t>
            </a:r>
          </a:p>
        </p:txBody>
      </p:sp>
      <p:sp>
        <p:nvSpPr>
          <p:cNvPr id="17410" name="Rectangle 3"/>
          <p:cNvSpPr txBox="1">
            <a:spLocks noChangeArrowheads="1"/>
          </p:cNvSpPr>
          <p:nvPr/>
        </p:nvSpPr>
        <p:spPr bwMode="auto">
          <a:xfrm>
            <a:off x="280988" y="1943869"/>
            <a:ext cx="8678862" cy="458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ru-RU" b="1" dirty="0">
                <a:latin typeface="Calibri" pitchFamily="34" charset="0"/>
              </a:rPr>
              <a:t>Этап № 1: </a:t>
            </a:r>
          </a:p>
          <a:p>
            <a:r>
              <a:rPr lang="ru-RU" dirty="0" smtClean="0">
                <a:latin typeface="Calibri" pitchFamily="34" charset="0"/>
              </a:rPr>
              <a:t>10 сентября 2014г</a:t>
            </a:r>
            <a:r>
              <a:rPr lang="ru-RU" dirty="0">
                <a:latin typeface="Calibri" pitchFamily="34" charset="0"/>
              </a:rPr>
              <a:t>. – проведение тестирования учащихся, определение уровня знания английского </a:t>
            </a:r>
            <a:r>
              <a:rPr lang="ru-RU" dirty="0" smtClean="0">
                <a:latin typeface="Calibri" pitchFamily="34" charset="0"/>
              </a:rPr>
              <a:t>языка, знакомство с педагогом</a:t>
            </a:r>
            <a:endParaRPr lang="ru-RU" dirty="0">
              <a:latin typeface="Calibri" pitchFamily="34" charset="0"/>
            </a:endParaRPr>
          </a:p>
          <a:p>
            <a:endParaRPr lang="ru-RU" dirty="0">
              <a:latin typeface="Calibri" pitchFamily="34" charset="0"/>
            </a:endParaRPr>
          </a:p>
          <a:p>
            <a:r>
              <a:rPr lang="ru-RU" b="1" dirty="0">
                <a:latin typeface="Calibri" pitchFamily="34" charset="0"/>
              </a:rPr>
              <a:t>Этап № 2: </a:t>
            </a:r>
          </a:p>
          <a:p>
            <a:r>
              <a:rPr lang="ru-RU" dirty="0" smtClean="0">
                <a:latin typeface="Calibri" pitchFamily="34" charset="0"/>
              </a:rPr>
              <a:t>19 ноября </a:t>
            </a:r>
            <a:r>
              <a:rPr lang="ru-RU" dirty="0">
                <a:latin typeface="Calibri" pitchFamily="34" charset="0"/>
              </a:rPr>
              <a:t>2014г. – «открытый урок». Родители могут посетить занятия и оценить результаты занятий  </a:t>
            </a:r>
          </a:p>
          <a:p>
            <a:endParaRPr lang="ru-RU" dirty="0">
              <a:latin typeface="Calibri" pitchFamily="34" charset="0"/>
            </a:endParaRPr>
          </a:p>
          <a:p>
            <a:r>
              <a:rPr lang="ru-RU" b="1" dirty="0" smtClean="0">
                <a:latin typeface="Calibri" pitchFamily="34" charset="0"/>
              </a:rPr>
              <a:t>Этап </a:t>
            </a:r>
            <a:r>
              <a:rPr lang="ru-RU" b="1" dirty="0">
                <a:latin typeface="Calibri" pitchFamily="34" charset="0"/>
              </a:rPr>
              <a:t>№ </a:t>
            </a:r>
            <a:r>
              <a:rPr lang="ru-RU" b="1" dirty="0" smtClean="0">
                <a:latin typeface="Calibri" pitchFamily="34" charset="0"/>
              </a:rPr>
              <a:t>3: </a:t>
            </a:r>
            <a:endParaRPr lang="ru-RU" b="1" dirty="0">
              <a:latin typeface="Calibri" pitchFamily="34" charset="0"/>
            </a:endParaRPr>
          </a:p>
          <a:p>
            <a:r>
              <a:rPr lang="ru-RU" dirty="0" smtClean="0">
                <a:latin typeface="Calibri" pitchFamily="34" charset="0"/>
              </a:rPr>
              <a:t>06 марта 2015г</a:t>
            </a:r>
            <a:r>
              <a:rPr lang="ru-RU" dirty="0">
                <a:latin typeface="Calibri" pitchFamily="34" charset="0"/>
              </a:rPr>
              <a:t>. – «открытый урок». Родители могут посетить занятия и оценить результаты занятий  </a:t>
            </a:r>
          </a:p>
          <a:p>
            <a:endParaRPr lang="ru-RU" dirty="0">
              <a:latin typeface="Calibri" pitchFamily="34" charset="0"/>
            </a:endParaRPr>
          </a:p>
          <a:p>
            <a:r>
              <a:rPr lang="ru-RU" b="1" dirty="0">
                <a:latin typeface="Calibri" pitchFamily="34" charset="0"/>
              </a:rPr>
              <a:t>Этап № </a:t>
            </a:r>
            <a:r>
              <a:rPr lang="ru-RU" b="1" dirty="0" smtClean="0">
                <a:latin typeface="Calibri" pitchFamily="34" charset="0"/>
              </a:rPr>
              <a:t>4: </a:t>
            </a:r>
            <a:endParaRPr lang="ru-RU" b="1" dirty="0">
              <a:latin typeface="Calibri" pitchFamily="34" charset="0"/>
            </a:endParaRPr>
          </a:p>
          <a:p>
            <a:r>
              <a:rPr lang="ru-RU" dirty="0" smtClean="0">
                <a:latin typeface="Calibri" pitchFamily="34" charset="0"/>
              </a:rPr>
              <a:t>27 мая 2015г</a:t>
            </a:r>
            <a:r>
              <a:rPr lang="ru-RU" dirty="0">
                <a:latin typeface="Calibri" pitchFamily="34" charset="0"/>
              </a:rPr>
              <a:t>. – проведение  </a:t>
            </a:r>
            <a:r>
              <a:rPr lang="ru-RU" u="sng" dirty="0">
                <a:latin typeface="Calibri" pitchFamily="34" charset="0"/>
              </a:rPr>
              <a:t>финального</a:t>
            </a:r>
            <a:r>
              <a:rPr lang="ru-RU" dirty="0">
                <a:latin typeface="Calibri" pitchFamily="34" charset="0"/>
              </a:rPr>
              <a:t> тестирования учащихся,</a:t>
            </a:r>
          </a:p>
          <a:p>
            <a:r>
              <a:rPr lang="ru-RU" dirty="0">
                <a:latin typeface="Calibri" pitchFamily="34" charset="0"/>
              </a:rPr>
              <a:t>отчет по каждому ученику по результатам занятий </a:t>
            </a:r>
          </a:p>
          <a:p>
            <a:r>
              <a:rPr lang="ru-RU" dirty="0">
                <a:latin typeface="Calibri" pitchFamily="34" charset="0"/>
              </a:rPr>
              <a:t>с </a:t>
            </a:r>
            <a:r>
              <a:rPr lang="ru-RU" dirty="0" smtClean="0">
                <a:latin typeface="Calibri" pitchFamily="34" charset="0"/>
              </a:rPr>
              <a:t>10.09.2014г. </a:t>
            </a:r>
            <a:r>
              <a:rPr lang="ru-RU" dirty="0">
                <a:latin typeface="Calibri" pitchFamily="34" charset="0"/>
              </a:rPr>
              <a:t>по </a:t>
            </a:r>
            <a:r>
              <a:rPr lang="ru-RU" dirty="0" smtClean="0">
                <a:latin typeface="Calibri" pitchFamily="34" charset="0"/>
              </a:rPr>
              <a:t>27.05.2014г</a:t>
            </a:r>
            <a:r>
              <a:rPr lang="ru-RU" dirty="0">
                <a:latin typeface="Calibri" pitchFamily="34" charset="0"/>
              </a:rPr>
              <a:t>. </a:t>
            </a:r>
          </a:p>
          <a:p>
            <a:endParaRPr lang="ru-RU" sz="2000" dirty="0">
              <a:latin typeface="Calibri" pitchFamily="34" charset="0"/>
            </a:endParaRPr>
          </a:p>
          <a:p>
            <a:endParaRPr lang="ru-RU" sz="2000" dirty="0">
              <a:latin typeface="Calibri" pitchFamily="34" charset="0"/>
            </a:endParaRPr>
          </a:p>
          <a:p>
            <a:endParaRPr lang="ru-RU" sz="2400" dirty="0">
              <a:latin typeface="Calibri" pitchFamily="34" charset="0"/>
            </a:endParaRPr>
          </a:p>
          <a:p>
            <a:endParaRPr lang="ru-RU" dirty="0">
              <a:latin typeface="Calibri" pitchFamily="34" charset="0"/>
            </a:endParaRPr>
          </a:p>
          <a:p>
            <a:endParaRPr lang="ru-RU" dirty="0">
              <a:latin typeface="Calibri" pitchFamily="34" charset="0"/>
            </a:endParaRPr>
          </a:p>
        </p:txBody>
      </p:sp>
      <p:pic>
        <p:nvPicPr>
          <p:cNvPr id="17411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03504" y="5384626"/>
            <a:ext cx="1905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3"/>
          <p:cNvSpPr txBox="1">
            <a:spLocks noChangeArrowheads="1"/>
          </p:cNvSpPr>
          <p:nvPr/>
        </p:nvSpPr>
        <p:spPr bwMode="auto">
          <a:xfrm>
            <a:off x="327025" y="1190625"/>
            <a:ext cx="8440738" cy="460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ru-RU" dirty="0">
                <a:latin typeface="Calibri" pitchFamily="34" charset="0"/>
              </a:rPr>
              <a:t>	</a:t>
            </a:r>
          </a:p>
          <a:p>
            <a:r>
              <a:rPr lang="ru-RU" sz="2000" dirty="0">
                <a:latin typeface="Calibri" pitchFamily="34" charset="0"/>
              </a:rPr>
              <a:t>Дни проведения занятий:                             </a:t>
            </a:r>
            <a:r>
              <a:rPr lang="ru-RU" sz="2000" u="sng" dirty="0" smtClean="0">
                <a:latin typeface="Calibri" pitchFamily="34" charset="0"/>
              </a:rPr>
              <a:t>среда/пятница</a:t>
            </a:r>
            <a:endParaRPr lang="ru-RU" sz="2000" u="sng" dirty="0">
              <a:latin typeface="Calibri" pitchFamily="34" charset="0"/>
            </a:endParaRPr>
          </a:p>
          <a:p>
            <a:endParaRPr lang="ru-RU" sz="2000" dirty="0">
              <a:latin typeface="Calibri" pitchFamily="34" charset="0"/>
            </a:endParaRPr>
          </a:p>
          <a:p>
            <a:endParaRPr lang="ru-RU" sz="2000" dirty="0">
              <a:latin typeface="Calibri" pitchFamily="34" charset="0"/>
            </a:endParaRPr>
          </a:p>
          <a:p>
            <a:r>
              <a:rPr lang="ru-RU" sz="2000" dirty="0">
                <a:latin typeface="Calibri" pitchFamily="34" charset="0"/>
              </a:rPr>
              <a:t>Примерное расписание:</a:t>
            </a:r>
            <a:r>
              <a:rPr lang="ru-RU" sz="2000" dirty="0">
                <a:solidFill>
                  <a:srgbClr val="FF0000"/>
                </a:solidFill>
                <a:latin typeface="Calibri" pitchFamily="34" charset="0"/>
              </a:rPr>
              <a:t>     </a:t>
            </a:r>
          </a:p>
          <a:p>
            <a:r>
              <a:rPr lang="ru-RU" sz="2000" dirty="0">
                <a:latin typeface="Calibri" pitchFamily="34" charset="0"/>
              </a:rPr>
              <a:t>                          </a:t>
            </a:r>
          </a:p>
          <a:p>
            <a:r>
              <a:rPr lang="ru-RU" sz="2000" dirty="0">
                <a:latin typeface="Calibri" pitchFamily="34" charset="0"/>
              </a:rPr>
              <a:t>с 13-30 до 14-15 – уровень </a:t>
            </a:r>
            <a:r>
              <a:rPr lang="en-US" sz="2000" dirty="0">
                <a:latin typeface="Calibri" pitchFamily="34" charset="0"/>
              </a:rPr>
              <a:t>Basic </a:t>
            </a:r>
            <a:r>
              <a:rPr lang="ru-RU" sz="2000" dirty="0">
                <a:latin typeface="Calibri" pitchFamily="34" charset="0"/>
              </a:rPr>
              <a:t> (1-2 класс)</a:t>
            </a:r>
          </a:p>
          <a:p>
            <a:r>
              <a:rPr lang="ru-RU" sz="2000" dirty="0">
                <a:latin typeface="Calibri" pitchFamily="34" charset="0"/>
              </a:rPr>
              <a:t>с 14-20 до 15-05 – уровень </a:t>
            </a:r>
            <a:r>
              <a:rPr lang="en-US" sz="2000" dirty="0">
                <a:latin typeface="Calibri" pitchFamily="34" charset="0"/>
              </a:rPr>
              <a:t>Basic</a:t>
            </a:r>
            <a:r>
              <a:rPr lang="ru-RU" sz="2000" dirty="0">
                <a:latin typeface="Calibri" pitchFamily="34" charset="0"/>
              </a:rPr>
              <a:t> (1-2 класс)</a:t>
            </a:r>
          </a:p>
          <a:p>
            <a:r>
              <a:rPr lang="ru-RU" sz="2000" dirty="0">
                <a:latin typeface="Calibri" pitchFamily="34" charset="0"/>
              </a:rPr>
              <a:t>с 15-15 до 16-00 – уровень </a:t>
            </a:r>
            <a:r>
              <a:rPr lang="en-US" sz="2000" dirty="0">
                <a:latin typeface="Calibri" pitchFamily="34" charset="0"/>
              </a:rPr>
              <a:t>Beginner </a:t>
            </a:r>
            <a:r>
              <a:rPr lang="ru-RU" sz="2000" dirty="0">
                <a:latin typeface="Calibri" pitchFamily="34" charset="0"/>
              </a:rPr>
              <a:t> (3 класс)</a:t>
            </a:r>
          </a:p>
          <a:p>
            <a:r>
              <a:rPr lang="ru-RU" sz="2000" dirty="0">
                <a:latin typeface="Calibri" pitchFamily="34" charset="0"/>
              </a:rPr>
              <a:t>с 16-15 до 17-00 – уровень </a:t>
            </a:r>
            <a:r>
              <a:rPr lang="en-US" sz="2000" dirty="0">
                <a:latin typeface="Calibri" pitchFamily="34" charset="0"/>
              </a:rPr>
              <a:t>ELEMENTARY </a:t>
            </a:r>
            <a:r>
              <a:rPr lang="ru-RU" sz="2000" dirty="0">
                <a:latin typeface="Calibri" pitchFamily="34" charset="0"/>
              </a:rPr>
              <a:t> (4 класс)</a:t>
            </a:r>
          </a:p>
          <a:p>
            <a:r>
              <a:rPr lang="ru-RU" sz="2000" dirty="0">
                <a:latin typeface="Calibri" pitchFamily="34" charset="0"/>
              </a:rPr>
              <a:t>с 17-15 до 18-00 – уровень </a:t>
            </a:r>
            <a:r>
              <a:rPr lang="en-US" sz="2000" dirty="0">
                <a:latin typeface="Calibri" pitchFamily="34" charset="0"/>
              </a:rPr>
              <a:t>PRE INTERMEDIATE (5-6 </a:t>
            </a:r>
            <a:r>
              <a:rPr lang="ru-RU" sz="2000" dirty="0">
                <a:latin typeface="Calibri" pitchFamily="34" charset="0"/>
              </a:rPr>
              <a:t>класс)</a:t>
            </a:r>
            <a:endParaRPr lang="en-US" sz="2000" dirty="0">
              <a:latin typeface="Calibri" pitchFamily="34" charset="0"/>
            </a:endParaRPr>
          </a:p>
          <a:p>
            <a:r>
              <a:rPr lang="ru-RU" sz="2000" dirty="0">
                <a:latin typeface="Calibri" pitchFamily="34" charset="0"/>
              </a:rPr>
              <a:t>с 18-15 до 19-00 – уровень </a:t>
            </a:r>
            <a:r>
              <a:rPr lang="en-US" sz="2000" dirty="0">
                <a:latin typeface="Calibri" pitchFamily="34" charset="0"/>
              </a:rPr>
              <a:t>INTERMEDIATE </a:t>
            </a:r>
            <a:r>
              <a:rPr lang="ru-RU" sz="2000" dirty="0">
                <a:latin typeface="Calibri" pitchFamily="34" charset="0"/>
              </a:rPr>
              <a:t> (старшие классы)</a:t>
            </a:r>
          </a:p>
          <a:p>
            <a:endParaRPr lang="ru-RU" sz="2000" dirty="0">
              <a:latin typeface="Calibri" pitchFamily="34" charset="0"/>
            </a:endParaRPr>
          </a:p>
        </p:txBody>
      </p:sp>
      <p:pic>
        <p:nvPicPr>
          <p:cNvPr id="18434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92950" y="4603750"/>
            <a:ext cx="1822450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66520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3"/>
          <p:cNvSpPr txBox="1">
            <a:spLocks noChangeArrowheads="1"/>
          </p:cNvSpPr>
          <p:nvPr/>
        </p:nvSpPr>
        <p:spPr bwMode="auto">
          <a:xfrm>
            <a:off x="322263" y="1484783"/>
            <a:ext cx="8440737" cy="460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ru-RU" dirty="0">
                <a:latin typeface="Calibri" pitchFamily="34" charset="0"/>
              </a:rPr>
              <a:t>	</a:t>
            </a:r>
          </a:p>
          <a:p>
            <a:pPr algn="ctr"/>
            <a:r>
              <a:rPr lang="ru-RU" sz="2400" dirty="0">
                <a:solidFill>
                  <a:srgbClr val="FF0000"/>
                </a:solidFill>
                <a:latin typeface="Calibri" pitchFamily="34" charset="0"/>
              </a:rPr>
              <a:t>ВНИМАНИЕ! </a:t>
            </a:r>
          </a:p>
        </p:txBody>
      </p:sp>
      <p:pic>
        <p:nvPicPr>
          <p:cNvPr id="20482" name="Рисунок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59563" y="5229225"/>
            <a:ext cx="21907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409575" y="2276475"/>
            <a:ext cx="8440738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ru-RU" dirty="0">
                <a:latin typeface="Calibri" pitchFamily="34" charset="0"/>
              </a:rPr>
              <a:t>	</a:t>
            </a:r>
          </a:p>
          <a:p>
            <a:r>
              <a:rPr lang="ru-RU" sz="2400" dirty="0">
                <a:latin typeface="Calibri" pitchFamily="34" charset="0"/>
              </a:rPr>
              <a:t>Максимальное количество набранных на программу детей: 72 ребенка на все классы.</a:t>
            </a:r>
          </a:p>
          <a:p>
            <a:endParaRPr lang="ru-RU" sz="2400" dirty="0">
              <a:latin typeface="Calibri" pitchFamily="34" charset="0"/>
            </a:endParaRPr>
          </a:p>
          <a:p>
            <a:r>
              <a:rPr lang="ru-RU" sz="2400" dirty="0">
                <a:latin typeface="Calibri" pitchFamily="34" charset="0"/>
              </a:rPr>
              <a:t>В том случае, если Вы захотите заниматься в группах  и присоединится чуть позже, школа </a:t>
            </a:r>
            <a:r>
              <a:rPr lang="ru-RU" sz="2800" dirty="0">
                <a:solidFill>
                  <a:srgbClr val="FF0000"/>
                </a:solidFill>
                <a:latin typeface="Calibri" pitchFamily="34" charset="0"/>
              </a:rPr>
              <a:t>не гарантирует наличие свободных мест </a:t>
            </a:r>
            <a:r>
              <a:rPr lang="ru-RU" sz="2400" dirty="0">
                <a:latin typeface="Calibri" pitchFamily="34" charset="0"/>
              </a:rPr>
              <a:t>в программе. </a:t>
            </a:r>
            <a:endParaRPr lang="ru-RU" sz="2400" u="sng" dirty="0">
              <a:latin typeface="Calibri" pitchFamily="34" charset="0"/>
            </a:endParaRPr>
          </a:p>
          <a:p>
            <a:endParaRPr lang="ru-RU" dirty="0">
              <a:latin typeface="Calibri" pitchFamily="34" charset="0"/>
            </a:endParaRPr>
          </a:p>
          <a:p>
            <a:endParaRPr lang="ru-RU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3"/>
          <p:cNvSpPr txBox="1">
            <a:spLocks noChangeArrowheads="1"/>
          </p:cNvSpPr>
          <p:nvPr/>
        </p:nvSpPr>
        <p:spPr bwMode="auto">
          <a:xfrm>
            <a:off x="451743" y="1124794"/>
            <a:ext cx="8440737" cy="8640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ru-RU" dirty="0">
                <a:latin typeface="Calibri" pitchFamily="34" charset="0"/>
              </a:rPr>
              <a:t>	</a:t>
            </a:r>
          </a:p>
          <a:p>
            <a:pPr algn="ctr"/>
            <a:r>
              <a:rPr lang="ru-RU" sz="2400" dirty="0" smtClean="0">
                <a:solidFill>
                  <a:srgbClr val="FF0000"/>
                </a:solidFill>
                <a:latin typeface="Calibri" pitchFamily="34" charset="0"/>
              </a:rPr>
              <a:t>Порядок </a:t>
            </a:r>
            <a:r>
              <a:rPr lang="ru-RU" sz="2400" dirty="0">
                <a:solidFill>
                  <a:srgbClr val="FF0000"/>
                </a:solidFill>
                <a:latin typeface="Calibri" pitchFamily="34" charset="0"/>
              </a:rPr>
              <a:t>участия в программе 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07950" y="1844824"/>
            <a:ext cx="9000554" cy="489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ru-RU" dirty="0">
                <a:latin typeface="Calibri" pitchFamily="34" charset="0"/>
              </a:rPr>
              <a:t>	</a:t>
            </a:r>
          </a:p>
          <a:p>
            <a:pPr>
              <a:buFontTx/>
              <a:buAutoNum type="arabicPeriod"/>
            </a:pPr>
            <a:r>
              <a:rPr lang="ru-RU" sz="2400" dirty="0" smtClean="0">
                <a:latin typeface="Calibri" pitchFamily="34" charset="0"/>
              </a:rPr>
              <a:t> Заполнение регистрационной формы в день собрания  - </a:t>
            </a:r>
            <a:r>
              <a:rPr lang="ru-RU" sz="2400" dirty="0">
                <a:solidFill>
                  <a:srgbClr val="FF0000"/>
                </a:solidFill>
                <a:latin typeface="Calibri" pitchFamily="34" charset="0"/>
              </a:rPr>
              <a:t>27.</a:t>
            </a:r>
            <a:r>
              <a:rPr lang="ru-RU" sz="2400" dirty="0" smtClean="0">
                <a:solidFill>
                  <a:srgbClr val="FF0000"/>
                </a:solidFill>
                <a:latin typeface="Calibri" pitchFamily="34" charset="0"/>
              </a:rPr>
              <a:t>02.2014г.</a:t>
            </a:r>
          </a:p>
          <a:p>
            <a:endParaRPr lang="ru-RU" sz="2400" dirty="0" smtClean="0">
              <a:latin typeface="Calibri" pitchFamily="34" charset="0"/>
            </a:endParaRPr>
          </a:p>
          <a:p>
            <a:r>
              <a:rPr lang="ru-RU" sz="2400" dirty="0" smtClean="0">
                <a:latin typeface="Calibri" pitchFamily="34" charset="0"/>
              </a:rPr>
              <a:t>2. Подписание договора – </a:t>
            </a:r>
            <a:r>
              <a:rPr lang="ru-RU" sz="2400" dirty="0" smtClean="0">
                <a:solidFill>
                  <a:srgbClr val="FF0000"/>
                </a:solidFill>
                <a:latin typeface="Calibri" pitchFamily="34" charset="0"/>
              </a:rPr>
              <a:t>до 18.04.2014г.</a:t>
            </a:r>
          </a:p>
          <a:p>
            <a:pPr>
              <a:buFontTx/>
              <a:buAutoNum type="arabicPeriod"/>
            </a:pPr>
            <a:endParaRPr lang="ru-RU" sz="2400" dirty="0">
              <a:latin typeface="Calibri" pitchFamily="34" charset="0"/>
            </a:endParaRPr>
          </a:p>
          <a:p>
            <a:r>
              <a:rPr lang="ru-RU" sz="2400" dirty="0" smtClean="0">
                <a:latin typeface="Calibri" pitchFamily="34" charset="0"/>
              </a:rPr>
              <a:t>3. Оплата квитанции </a:t>
            </a:r>
            <a:r>
              <a:rPr lang="ru-RU" sz="2400" dirty="0">
                <a:latin typeface="Calibri" pitchFamily="34" charset="0"/>
              </a:rPr>
              <a:t>за первый месяц </a:t>
            </a:r>
            <a:r>
              <a:rPr lang="ru-RU" sz="2400" dirty="0" smtClean="0">
                <a:latin typeface="Calibri" pitchFamily="34" charset="0"/>
              </a:rPr>
              <a:t>обучения: </a:t>
            </a:r>
            <a:r>
              <a:rPr lang="ru-RU" sz="2400" dirty="0">
                <a:solidFill>
                  <a:srgbClr val="FF0000"/>
                </a:solidFill>
                <a:latin typeface="Calibri" pitchFamily="34" charset="0"/>
              </a:rPr>
              <a:t>до </a:t>
            </a:r>
            <a:r>
              <a:rPr lang="ru-RU" sz="2400" dirty="0" smtClean="0">
                <a:solidFill>
                  <a:srgbClr val="FF0000"/>
                </a:solidFill>
                <a:latin typeface="Calibri" pitchFamily="34" charset="0"/>
              </a:rPr>
              <a:t>24.04.14г</a:t>
            </a:r>
            <a:r>
              <a:rPr lang="ru-RU" sz="2400" dirty="0">
                <a:solidFill>
                  <a:srgbClr val="FF0000"/>
                </a:solidFill>
                <a:latin typeface="Calibri" pitchFamily="34" charset="0"/>
              </a:rPr>
              <a:t>. </a:t>
            </a:r>
          </a:p>
          <a:p>
            <a:endParaRPr lang="ru-RU" sz="2000" dirty="0" smtClean="0">
              <a:latin typeface="Calibri" pitchFamily="34" charset="0"/>
            </a:endParaRPr>
          </a:p>
          <a:p>
            <a:r>
              <a:rPr lang="ru-RU" sz="2000" dirty="0" smtClean="0">
                <a:latin typeface="Calibri" pitchFamily="34" charset="0"/>
              </a:rPr>
              <a:t>Оплата квитанции является финальным подтверждением посещения занятий.  </a:t>
            </a:r>
          </a:p>
          <a:p>
            <a:r>
              <a:rPr lang="ru-RU" sz="2400" dirty="0" smtClean="0">
                <a:latin typeface="Calibri" pitchFamily="34" charset="0"/>
              </a:rPr>
              <a:t> </a:t>
            </a:r>
            <a:endParaRPr lang="ru-RU" sz="2400" dirty="0">
              <a:latin typeface="Calibri" pitchFamily="34" charset="0"/>
            </a:endParaRPr>
          </a:p>
          <a:p>
            <a:r>
              <a:rPr lang="ru-RU" sz="2400" dirty="0" smtClean="0">
                <a:latin typeface="Calibri" pitchFamily="34" charset="0"/>
              </a:rPr>
              <a:t>4. Тестирование </a:t>
            </a:r>
            <a:r>
              <a:rPr lang="ru-RU" sz="2400" dirty="0">
                <a:latin typeface="Calibri" pitchFamily="34" charset="0"/>
              </a:rPr>
              <a:t>и знакомство с педагогом – </a:t>
            </a:r>
            <a:r>
              <a:rPr lang="ru-RU" sz="2400" dirty="0" smtClean="0">
                <a:latin typeface="Calibri" pitchFamily="34" charset="0"/>
              </a:rPr>
              <a:t> </a:t>
            </a:r>
            <a:r>
              <a:rPr lang="ru-RU" sz="2400" dirty="0" smtClean="0">
                <a:solidFill>
                  <a:srgbClr val="FF0000"/>
                </a:solidFill>
                <a:latin typeface="Calibri" pitchFamily="34" charset="0"/>
              </a:rPr>
              <a:t>10.09.14г. </a:t>
            </a:r>
            <a:endParaRPr lang="ru-RU" sz="2400" dirty="0">
              <a:latin typeface="Calibri" pitchFamily="34" charset="0"/>
            </a:endParaRPr>
          </a:p>
          <a:p>
            <a:endParaRPr lang="ru-RU" dirty="0">
              <a:latin typeface="Calibri" pitchFamily="34" charset="0"/>
            </a:endParaRPr>
          </a:p>
          <a:p>
            <a:endParaRPr lang="ru-RU" dirty="0">
              <a:latin typeface="Calibri" pitchFamily="34" charset="0"/>
            </a:endParaRPr>
          </a:p>
        </p:txBody>
      </p:sp>
      <p:pic>
        <p:nvPicPr>
          <p:cNvPr id="19459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60679" y="5384626"/>
            <a:ext cx="1647825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33943</TotalTime>
  <Words>170</Words>
  <Application>Microsoft Office PowerPoint</Application>
  <PresentationFormat>Экран (4:3)</PresentationFormat>
  <Paragraphs>111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Дмитрий</dc:creator>
  <cp:lastModifiedBy>Инсарова Татьяна Владимировна</cp:lastModifiedBy>
  <cp:revision>266</cp:revision>
  <cp:lastPrinted>2014-02-11T14:49:58Z</cp:lastPrinted>
  <dcterms:created xsi:type="dcterms:W3CDTF">2013-07-15T11:16:41Z</dcterms:created>
  <dcterms:modified xsi:type="dcterms:W3CDTF">2014-02-27T12:22:34Z</dcterms:modified>
</cp:coreProperties>
</file>